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2" r:id="rId4"/>
    <p:sldId id="264" r:id="rId5"/>
    <p:sldId id="260" r:id="rId6"/>
    <p:sldId id="261" r:id="rId7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96C2A-47BE-4B38-BDE7-A76A3BD94C91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AE3C7-0378-4D4A-86DB-ACC71CE868E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5734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AE3C7-0378-4D4A-86DB-ACC71CE868E5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76345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386E2-74EB-A36D-8E13-10DFFD775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444BAA-B014-0747-10BF-C6F2AFE348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5ACD31-D085-E406-CBD9-ABD756156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D0427-259B-97B3-03ED-5E4CE7358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AE3C7-0378-4D4A-86DB-ACC71CE868E5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21025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93D4-BC2E-6E4C-49D2-BF0AD6CB3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516324-71BD-1B95-E390-7D2F68AC15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440594-2DB2-AF29-3911-E004609B20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8197D-4C4B-5809-E2A2-E8911A574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AE3C7-0378-4D4A-86DB-ACC71CE868E5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52242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54713-EA1D-0CDB-952F-AF0CBCBB3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811B3-9709-B843-1906-24A179600F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0187F-02A3-DA3C-2572-9111A6645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656AA-749D-A226-62EF-22431AA78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003F2-3B6B-11EE-511B-B1AE272A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8" name="Afbeelding 1">
            <a:extLst>
              <a:ext uri="{FF2B5EF4-FFF2-40B4-BE49-F238E27FC236}">
                <a16:creationId xmlns:a16="http://schemas.microsoft.com/office/drawing/2014/main" id="{50EAE66F-3114-939E-F408-51D6C02E5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3845" y="45720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5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C94F4-655C-924B-6E36-DDA622D0F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5BE86F-E9EA-72A5-C0BA-47A057895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DD389-A7CC-7DD6-AC5B-F92F7E8AF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CD137-1C11-336B-F05C-4078433A7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E5944-998C-3163-E487-A16679BCE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A943B-8FDA-B320-C063-317C4EC1E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11" name="Afbeelding 1">
            <a:extLst>
              <a:ext uri="{FF2B5EF4-FFF2-40B4-BE49-F238E27FC236}">
                <a16:creationId xmlns:a16="http://schemas.microsoft.com/office/drawing/2014/main" id="{FD58CDB2-CF1D-202F-C6B6-D17C1B92D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619" y="214822"/>
            <a:ext cx="952500" cy="952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8B8365-6586-2BAC-7CBE-4EE7A894D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27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ACCA0-27D0-51BD-BD11-2C446AD87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1CE82-67B5-D595-7104-DDBA47873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4E069-4E31-00B6-E625-CAA5A7F0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DF119-617B-60AD-484D-2D7C61E7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2CF1F-6BE1-5F1D-7163-F5A9CA9A6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8" name="Afbeelding 1">
            <a:extLst>
              <a:ext uri="{FF2B5EF4-FFF2-40B4-BE49-F238E27FC236}">
                <a16:creationId xmlns:a16="http://schemas.microsoft.com/office/drawing/2014/main" id="{C1690C0C-799F-BE6F-4F1A-982BE998BA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01300" y="351632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21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9F5214-6DA6-99E7-B3E3-969ABB7A0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AFCD1E-A901-6E49-EF4F-12E78962F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72684-5EC8-F63B-C08A-FAA72DF4A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15BA8-85BE-B4AC-97C9-B0CA23746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B0381-CFDF-65C0-4903-BDFBC0CC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4537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AA140-5447-E1B5-28EE-945E2AF4A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030" y="365125"/>
            <a:ext cx="10223770" cy="132556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2BD4D-2A60-0558-3C37-1594379C8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30395-F794-9EDD-52EE-54B793F6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BDAD7-9307-87B3-281A-5AB96ECE0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19234-B2C5-D493-CB7F-01081CE7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8" name="Afbeelding 1">
            <a:extLst>
              <a:ext uri="{FF2B5EF4-FFF2-40B4-BE49-F238E27FC236}">
                <a16:creationId xmlns:a16="http://schemas.microsoft.com/office/drawing/2014/main" id="{4A3A6480-33F1-D52C-24D8-4DBB3F012D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7530" y="230188"/>
            <a:ext cx="952500" cy="95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0C19DF-33BE-7B9D-A462-6FBAA45DF1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6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50935-76C4-F31A-1795-28A2893C3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118" y="365126"/>
            <a:ext cx="10262681" cy="743828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4584BE-116A-8DAD-A729-97BD25558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3B29-CBAF-A1E6-8EE5-5269FFF1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F310A-7D6F-BD34-18DD-E6133B5A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C24632-82D5-B932-A1DC-2D04CB3DB611}"/>
              </a:ext>
            </a:extLst>
          </p:cNvPr>
          <p:cNvSpPr txBox="1"/>
          <p:nvPr userDrawn="1"/>
        </p:nvSpPr>
        <p:spPr>
          <a:xfrm>
            <a:off x="838200" y="2042808"/>
            <a:ext cx="2034000" cy="406616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C2559A-C4C8-C80F-E39B-51ED8542008D}"/>
              </a:ext>
            </a:extLst>
          </p:cNvPr>
          <p:cNvSpPr txBox="1"/>
          <p:nvPr userDrawn="1"/>
        </p:nvSpPr>
        <p:spPr>
          <a:xfrm>
            <a:off x="2958600" y="2042808"/>
            <a:ext cx="2034000" cy="406616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26FD68-13DF-8C77-143C-22BE58714C82}"/>
              </a:ext>
            </a:extLst>
          </p:cNvPr>
          <p:cNvSpPr txBox="1"/>
          <p:nvPr userDrawn="1"/>
        </p:nvSpPr>
        <p:spPr>
          <a:xfrm>
            <a:off x="5079000" y="2042808"/>
            <a:ext cx="2034000" cy="406616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24833-A5C7-C77C-B8AE-A7A108221247}"/>
              </a:ext>
            </a:extLst>
          </p:cNvPr>
          <p:cNvSpPr txBox="1"/>
          <p:nvPr userDrawn="1"/>
        </p:nvSpPr>
        <p:spPr>
          <a:xfrm>
            <a:off x="7199400" y="2042808"/>
            <a:ext cx="2034000" cy="406616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48E844-FB45-6703-E328-C00759C3914A}"/>
              </a:ext>
            </a:extLst>
          </p:cNvPr>
          <p:cNvSpPr txBox="1"/>
          <p:nvPr userDrawn="1"/>
        </p:nvSpPr>
        <p:spPr>
          <a:xfrm>
            <a:off x="9319800" y="2042808"/>
            <a:ext cx="2034000" cy="4066162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81F050-828A-435A-DB25-DCC5D5ABB3A3}"/>
              </a:ext>
            </a:extLst>
          </p:cNvPr>
          <p:cNvSpPr txBox="1"/>
          <p:nvPr userDrawn="1"/>
        </p:nvSpPr>
        <p:spPr>
          <a:xfrm>
            <a:off x="838200" y="1414702"/>
            <a:ext cx="2034000" cy="540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470F4C-94F8-DD49-DA38-4545660F1CC0}"/>
              </a:ext>
            </a:extLst>
          </p:cNvPr>
          <p:cNvSpPr txBox="1"/>
          <p:nvPr userDrawn="1"/>
        </p:nvSpPr>
        <p:spPr>
          <a:xfrm>
            <a:off x="2958600" y="1414702"/>
            <a:ext cx="2034000" cy="540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95F87D-77A8-EBFE-E9EA-45032F52D465}"/>
              </a:ext>
            </a:extLst>
          </p:cNvPr>
          <p:cNvSpPr txBox="1"/>
          <p:nvPr userDrawn="1"/>
        </p:nvSpPr>
        <p:spPr>
          <a:xfrm>
            <a:off x="5079000" y="1414702"/>
            <a:ext cx="2034000" cy="540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D20D44-54DE-90CD-DF72-DE95E63C920B}"/>
              </a:ext>
            </a:extLst>
          </p:cNvPr>
          <p:cNvSpPr txBox="1"/>
          <p:nvPr userDrawn="1"/>
        </p:nvSpPr>
        <p:spPr>
          <a:xfrm>
            <a:off x="7199400" y="1414702"/>
            <a:ext cx="2034000" cy="540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EC0029-787F-BBB6-6316-06323A6A8622}"/>
              </a:ext>
            </a:extLst>
          </p:cNvPr>
          <p:cNvSpPr txBox="1"/>
          <p:nvPr userDrawn="1"/>
        </p:nvSpPr>
        <p:spPr>
          <a:xfrm>
            <a:off x="9319800" y="1414702"/>
            <a:ext cx="2034000" cy="540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NL" dirty="0"/>
          </a:p>
        </p:txBody>
      </p:sp>
      <p:pic>
        <p:nvPicPr>
          <p:cNvPr id="43" name="Afbeelding 1">
            <a:extLst>
              <a:ext uri="{FF2B5EF4-FFF2-40B4-BE49-F238E27FC236}">
                <a16:creationId xmlns:a16="http://schemas.microsoft.com/office/drawing/2014/main" id="{D976F718-1816-3EAF-C48F-E777FD583A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619" y="214822"/>
            <a:ext cx="952500" cy="952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4358D7-E65C-9283-5C77-975499CA2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99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ECB7-8DE9-3EC0-1531-F029292C6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E40CA-08D3-A559-55C9-C50344BA1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078DE-3852-9765-AFB8-302B3CD0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E5F06-0CA6-13FF-B569-5B34A64E5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10EB4-E36D-DD85-4DE9-F5EC1637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4888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">
            <a:extLst>
              <a:ext uri="{FF2B5EF4-FFF2-40B4-BE49-F238E27FC236}">
                <a16:creationId xmlns:a16="http://schemas.microsoft.com/office/drawing/2014/main" id="{497EFA8A-46D8-4306-0329-13AC0B1796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7530" y="230188"/>
            <a:ext cx="952500" cy="952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00239-00CF-3A9C-EC29-244653EE8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73417-0CB3-37E5-34CF-54EB6F168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FE58CC-53AD-A809-AE4F-6F2039D9F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4D052-FA9A-19EE-A85E-2DEC6C099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3D1D9-9158-754F-753C-7C3C223C2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93516-8815-3B8C-0DFB-856472E6F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40FF52-306B-3F07-68ED-ECF63A40CF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0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9237C-C9D7-310C-B506-F2E95E0EA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9EFEB-2FCF-1317-7B4F-CDD91661E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02ADE-DBA4-F55E-210E-9D276DD83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E80332-80B4-E495-B2C9-06BAAD02E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43DDC0-B192-2F82-6D3E-F6ACB53C8C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3F9DA-235F-DCDB-71DF-26373EB0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FCFBA6-E78D-8EEB-136D-64F4DDEF2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2CD982-88DB-8650-58D6-2AB5F57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13" name="Afbeelding 1">
            <a:extLst>
              <a:ext uri="{FF2B5EF4-FFF2-40B4-BE49-F238E27FC236}">
                <a16:creationId xmlns:a16="http://schemas.microsoft.com/office/drawing/2014/main" id="{5D26C239-D968-F79D-541C-C636F8868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619" y="214822"/>
            <a:ext cx="952500" cy="952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81C7BA-F573-4978-8A6D-BD791A1C48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93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0FF2-DAD4-67EF-F54D-85028BBA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9FADC3-662F-8024-0722-B81F5FD11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E9C36-0100-4ACA-9434-3DD8317A7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2CD5C-F050-B53C-47D0-7D30D5CF6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11" name="Afbeelding 1">
            <a:extLst>
              <a:ext uri="{FF2B5EF4-FFF2-40B4-BE49-F238E27FC236}">
                <a16:creationId xmlns:a16="http://schemas.microsoft.com/office/drawing/2014/main" id="{EBBA89CF-32BC-ECC0-F07D-5D3741AA95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619" y="214822"/>
            <a:ext cx="952500" cy="95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03173B-C265-BD2C-365C-00C036C2D3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9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57CE7C-1A2D-8BA4-3BD9-F3550C249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7ECE85-219E-F5BE-D80D-DC264A621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99CDA-8C8E-A2C2-6330-F6F0077F6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8" name="Afbeelding 1">
            <a:extLst>
              <a:ext uri="{FF2B5EF4-FFF2-40B4-BE49-F238E27FC236}">
                <a16:creationId xmlns:a16="http://schemas.microsoft.com/office/drawing/2014/main" id="{DA855EBA-598D-10B5-549A-24C36035AF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619" y="214822"/>
            <a:ext cx="952500" cy="952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C05757-569C-B153-1B06-581130C206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8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A01D4-77D7-AEFB-F870-9CFC95120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055FC-6C9E-32BF-0E67-AB97E8EBA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806EE9-0336-83D7-C3D1-67DD48B68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0888C-2A60-429C-6C1F-FF3DA0649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FD1FC-1230-012C-2EF2-1869BB550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C4245-3DE3-FB91-7315-EC64019E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  <p:pic>
        <p:nvPicPr>
          <p:cNvPr id="11" name="Afbeelding 1">
            <a:extLst>
              <a:ext uri="{FF2B5EF4-FFF2-40B4-BE49-F238E27FC236}">
                <a16:creationId xmlns:a16="http://schemas.microsoft.com/office/drawing/2014/main" id="{C465F75F-8B61-58C3-0965-061C20DE72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619" y="214822"/>
            <a:ext cx="952500" cy="952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4FFC3D-6140-D06C-2099-223D9F94EB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5960"/>
          <a:stretch>
            <a:fillRect/>
          </a:stretch>
        </p:blipFill>
        <p:spPr>
          <a:xfrm>
            <a:off x="10842333" y="230189"/>
            <a:ext cx="952501" cy="9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BBBDE9-7B87-5AD0-1535-34DBBBECF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B8461-7E25-5C88-5A88-F35E71FAB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CFA9E-A731-8DA8-48FE-AA63B61BB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100ED1-1D97-49C9-843C-4B69CE6314A0}" type="datetimeFigureOut">
              <a:rPr lang="en-NL" smtClean="0"/>
              <a:t>27/08/2026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E1624-98EB-C455-5567-193F78176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19464-25A4-8C2F-4FF1-1CAF4B23F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3C72D4-F7FF-4315-A691-4D7D20CB35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9566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chiedam.nl/a-tot-z/monumentale-bomen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ef.schiedam.nl/sites/default/files/inline-files/20221220%20NieuweBuurtindeling%20kaart%202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1">
            <a:extLst>
              <a:ext uri="{FF2B5EF4-FFF2-40B4-BE49-F238E27FC236}">
                <a16:creationId xmlns:a16="http://schemas.microsoft.com/office/drawing/2014/main" id="{80D4E5A1-75DA-E38F-DF99-EA0787EF2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45" y="457200"/>
            <a:ext cx="2286000" cy="228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1E95A5-3D52-4071-CD26-C87A57A2E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2490" y="2235200"/>
            <a:ext cx="9144000" cy="2387600"/>
          </a:xfrm>
        </p:spPr>
        <p:txBody>
          <a:bodyPr>
            <a:normAutofit/>
          </a:bodyPr>
          <a:lstStyle/>
          <a:p>
            <a:r>
              <a:rPr lang="nl-NL" noProof="0" dirty="0"/>
              <a:t>Monumentale Bomenlijst Schiedam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66186D-8876-CD08-F6C5-72D21E727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2490" y="4714875"/>
            <a:ext cx="9144000" cy="1655762"/>
          </a:xfrm>
        </p:spPr>
        <p:txBody>
          <a:bodyPr>
            <a:normAutofit/>
          </a:bodyPr>
          <a:lstStyle/>
          <a:p>
            <a:r>
              <a:rPr lang="nl-NL" sz="3600" noProof="0" dirty="0"/>
              <a:t>Aanvullen bestaande lijst</a:t>
            </a:r>
          </a:p>
          <a:p>
            <a:endParaRPr lang="nl-NL" sz="3600" noProof="0" dirty="0"/>
          </a:p>
          <a:p>
            <a:r>
              <a:rPr lang="nl-NL" sz="1600" noProof="0" dirty="0"/>
              <a:t>Bomenridders Schiedam &amp; Historische Vereniging Schiedam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F43E50-D273-7AA0-4CB1-1C395303A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536" y="672499"/>
            <a:ext cx="3331684" cy="147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2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417A0-CDC6-8A5E-C1E1-0209A1E7F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374" y="365126"/>
            <a:ext cx="10203426" cy="677094"/>
          </a:xfrm>
        </p:spPr>
        <p:txBody>
          <a:bodyPr>
            <a:noAutofit/>
          </a:bodyPr>
          <a:lstStyle/>
          <a:p>
            <a:r>
              <a:rPr lang="nl-NL" sz="3600" noProof="0" dirty="0"/>
              <a:t>Aanvullen Monumentale Bomenlijst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3E783-91B1-1ACD-C62F-954C962C1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49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z="2200" b="1" noProof="0" dirty="0"/>
              <a:t>Observaties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noProof="0" dirty="0"/>
              <a:t>Bestaande verdeling zeer selectief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noProof="0" dirty="0"/>
              <a:t>Belang Monumentale Bomen blijkt onvoldoende uit lijst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noProof="0" dirty="0"/>
              <a:t>Bomen en monumenten versterken elkaar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noProof="0" dirty="0"/>
              <a:t>Kenmerken Schiedamse bodem van invloed op </a:t>
            </a:r>
            <a:br>
              <a:rPr lang="nl-NL" sz="1800" noProof="0" dirty="0"/>
            </a:br>
            <a:r>
              <a:rPr lang="nl-NL" sz="1800" noProof="0" dirty="0"/>
              <a:t>potentiële levensduur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noProof="0" dirty="0"/>
              <a:t>Aanvullen bestand noodzakelijk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dirty="0"/>
              <a:t>Talenten, bomen met de potentie om monumentaal te worden</a:t>
            </a:r>
            <a:br>
              <a:rPr lang="nl-NL" sz="1800" dirty="0"/>
            </a:br>
            <a:r>
              <a:rPr lang="nl-NL" sz="1800" dirty="0"/>
              <a:t>vast in beeld brengen</a:t>
            </a:r>
          </a:p>
          <a:p>
            <a:pPr marL="0" indent="0">
              <a:spcBef>
                <a:spcPts val="600"/>
              </a:spcBef>
              <a:buNone/>
            </a:pPr>
            <a:endParaRPr lang="nl-NL" sz="1800" dirty="0"/>
          </a:p>
          <a:p>
            <a:pPr marL="0" indent="0">
              <a:spcBef>
                <a:spcPts val="600"/>
              </a:spcBef>
              <a:buNone/>
            </a:pPr>
            <a:endParaRPr lang="nl-NL" sz="1800" noProof="0" dirty="0"/>
          </a:p>
          <a:p>
            <a:pPr marL="0" indent="0">
              <a:spcBef>
                <a:spcPts val="0"/>
              </a:spcBef>
              <a:buNone/>
            </a:pPr>
            <a:endParaRPr lang="nl-NL" sz="18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E0B4BF-F6A1-FD9D-76DE-F473B306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547" y="1371600"/>
            <a:ext cx="3524939" cy="51212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B2892C-2677-CD20-C057-8B76594B4629}"/>
              </a:ext>
            </a:extLst>
          </p:cNvPr>
          <p:cNvSpPr txBox="1"/>
          <p:nvPr/>
        </p:nvSpPr>
        <p:spPr>
          <a:xfrm>
            <a:off x="838200" y="4530789"/>
            <a:ext cx="66834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noProof="0" dirty="0"/>
              <a:t>Belang Monumentale Bomen:</a:t>
            </a:r>
            <a:endParaRPr lang="nl-NL" noProof="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noProof="0" dirty="0"/>
              <a:t>Cultuurhistorische waarde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noProof="0" dirty="0"/>
              <a:t>Herkenning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noProof="0" dirty="0"/>
              <a:t>Leefomgeving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noProof="0" dirty="0"/>
              <a:t>Biodiversiteit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noProof="0" dirty="0"/>
              <a:t>Klimaat</a:t>
            </a:r>
          </a:p>
        </p:txBody>
      </p:sp>
    </p:spTree>
    <p:extLst>
      <p:ext uri="{BB962C8B-B14F-4D97-AF65-F5344CB8AC3E}">
        <p14:creationId xmlns:p14="http://schemas.microsoft.com/office/powerpoint/2010/main" val="194672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5812288-DE73-7E8E-2A93-D81FC1F8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710" y="365126"/>
            <a:ext cx="10223090" cy="755752"/>
          </a:xfrm>
        </p:spPr>
        <p:txBody>
          <a:bodyPr>
            <a:normAutofit/>
          </a:bodyPr>
          <a:lstStyle/>
          <a:p>
            <a:r>
              <a:rPr lang="nl-NL" sz="3600" noProof="0" dirty="0"/>
              <a:t>Selectiecriteria Monumentale Bomen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040301D-D38E-1E68-2189-DB86EC7E8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871452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nl-NL" sz="1900" noProof="0" dirty="0"/>
              <a:t>Monumentale boom als is voldaan aan een of meer criteria</a:t>
            </a:r>
          </a:p>
          <a:p>
            <a:pPr>
              <a:buFontTx/>
              <a:buChar char="-"/>
            </a:pPr>
            <a:r>
              <a:rPr lang="nl-NL" sz="1900" noProof="0" dirty="0"/>
              <a:t>Conditie van de boom is goed</a:t>
            </a:r>
          </a:p>
          <a:p>
            <a:pPr>
              <a:buFontTx/>
              <a:buChar char="-"/>
            </a:pPr>
            <a:r>
              <a:rPr lang="nl-NL" sz="1900" noProof="0" dirty="0"/>
              <a:t>Volledig zichtbaar vanaf openbaar gebied (voor zakelijke of particuliere bomen)</a:t>
            </a:r>
          </a:p>
          <a:p>
            <a:pPr>
              <a:buFontTx/>
              <a:buChar char="-"/>
            </a:pPr>
            <a:r>
              <a:rPr lang="nl-NL" sz="1900" noProof="0" dirty="0"/>
              <a:t>Leeftijdscriterium verzachten?</a:t>
            </a:r>
          </a:p>
          <a:p>
            <a:pPr marL="0" indent="0">
              <a:buNone/>
            </a:pPr>
            <a:endParaRPr lang="nl-NL" sz="2100" noProof="0" dirty="0"/>
          </a:p>
          <a:p>
            <a:pPr marL="0" indent="0">
              <a:buNone/>
            </a:pPr>
            <a:endParaRPr lang="nl-NL" sz="2000" noProof="0" dirty="0"/>
          </a:p>
          <a:p>
            <a:pPr marL="0" indent="0">
              <a:buNone/>
            </a:pPr>
            <a:endParaRPr lang="nl-NL" sz="2000" noProof="0" dirty="0"/>
          </a:p>
          <a:p>
            <a:pPr marL="0" indent="0">
              <a:buNone/>
            </a:pPr>
            <a:r>
              <a:rPr lang="nl-NL" sz="1200" dirty="0"/>
              <a:t>Voor details zie: </a:t>
            </a:r>
            <a:r>
              <a:rPr lang="nl-NL" sz="1200" dirty="0">
                <a:hlinkClick r:id="rId2"/>
              </a:rPr>
              <a:t>https://www.schiedam.nl/a-tot-z/monumentale-bomen</a:t>
            </a:r>
            <a:endParaRPr lang="nl-NL" sz="1200" dirty="0"/>
          </a:p>
          <a:p>
            <a:pPr marL="0" indent="0">
              <a:buNone/>
            </a:pPr>
            <a:endParaRPr lang="nl-NL" sz="2000" noProof="0" dirty="0"/>
          </a:p>
          <a:p>
            <a:pPr>
              <a:buFontTx/>
              <a:buChar char="-"/>
            </a:pPr>
            <a:endParaRPr lang="nl-NL" sz="2000" noProof="0" dirty="0"/>
          </a:p>
          <a:p>
            <a:pPr marL="0" indent="0">
              <a:buNone/>
            </a:pPr>
            <a:endParaRPr lang="nl-NL" sz="20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49829-119B-ABD9-9480-A3848912E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933" y="1691149"/>
            <a:ext cx="6046262" cy="29430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947D13-742C-3151-D581-48FA6F33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270" y="4698555"/>
            <a:ext cx="5988925" cy="1641033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480D18E-D6E3-A0BC-0E33-901EF955E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35457"/>
            <a:ext cx="1575306" cy="347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300" noProof="0" dirty="0">
                <a:solidFill>
                  <a:schemeClr val="bg1"/>
                </a:solidFill>
              </a:rPr>
              <a:t>Openbaar gebied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9467A0-754F-A53F-6163-695582D2A067}"/>
              </a:ext>
            </a:extLst>
          </p:cNvPr>
          <p:cNvSpPr txBox="1"/>
          <p:nvPr/>
        </p:nvSpPr>
        <p:spPr>
          <a:xfrm>
            <a:off x="5414602" y="6403974"/>
            <a:ext cx="59889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noProof="0" dirty="0"/>
              <a:t>Bron: https://www.schiedam.nl/sites/www.schiedam.nl/files/inline-files/Criteria%20monumentale%20bomen_0.pdf</a:t>
            </a:r>
          </a:p>
        </p:txBody>
      </p:sp>
    </p:spTree>
    <p:extLst>
      <p:ext uri="{BB962C8B-B14F-4D97-AF65-F5344CB8AC3E}">
        <p14:creationId xmlns:p14="http://schemas.microsoft.com/office/powerpoint/2010/main" val="6153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5C857-A403-9C71-D5E3-A2094B0D4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542" y="365125"/>
            <a:ext cx="10213258" cy="68692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z="3600" dirty="0"/>
              <a:t>Talenten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D2A17-A867-5030-990B-B6FCCACE202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b="1" dirty="0"/>
              <a:t>Talenten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1800" dirty="0"/>
              <a:t>Bomen die de potentie hebben zich te ontwikkelen tot Monumentale boom.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1800" dirty="0"/>
              <a:t>Deze willen we meenemen in de inventarisatie.</a:t>
            </a:r>
          </a:p>
          <a:p>
            <a:pPr marL="0" indent="0">
              <a:spcBef>
                <a:spcPts val="0"/>
              </a:spcBef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800" dirty="0"/>
              <a:t>Het talent van een boom blijkt bijvoorbeeld uit: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dirty="0"/>
              <a:t>Potentieel herkenningspunt of accent karakteristieke structuur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nl-NL" sz="1800" dirty="0"/>
              <a:t>Een ruime groeiplaats en goed ontwikkelperspectief</a:t>
            </a:r>
          </a:p>
          <a:p>
            <a:pPr marL="0" indent="0">
              <a:spcBef>
                <a:spcPts val="600"/>
              </a:spcBef>
              <a:buNone/>
            </a:pPr>
            <a:endParaRPr lang="nl-NL" sz="1600" dirty="0"/>
          </a:p>
          <a:p>
            <a:pPr marL="0" indent="0">
              <a:spcBef>
                <a:spcPts val="600"/>
              </a:spcBef>
              <a:buNone/>
            </a:pPr>
            <a:r>
              <a:rPr lang="nl-NL" sz="1800" dirty="0"/>
              <a:t>Voorbeeld van een talent: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sz="1800" dirty="0"/>
              <a:t>De bruine beuk aan de Singel nabij de Liduinabasiliek (zie foto)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A97339-93F2-68C8-5A84-CA123C027C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C8CAB0-E7DD-1B06-C05F-CDB896750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5496" y="1331450"/>
            <a:ext cx="3761453" cy="50152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D9D334-A462-DBE5-EACC-118CF91BEF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06" r="8488" b="10838"/>
          <a:stretch>
            <a:fillRect/>
          </a:stretch>
        </p:blipFill>
        <p:spPr>
          <a:xfrm>
            <a:off x="9629909" y="4803567"/>
            <a:ext cx="1723891" cy="182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33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B7A34-2B3D-BBFA-F82C-662D78A02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0014D-4D61-6E53-FDAD-5CB00B953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48" y="365125"/>
            <a:ext cx="10273840" cy="701047"/>
          </a:xfrm>
        </p:spPr>
        <p:txBody>
          <a:bodyPr>
            <a:noAutofit/>
          </a:bodyPr>
          <a:lstStyle/>
          <a:p>
            <a:r>
              <a:rPr lang="nl-NL" sz="3600" noProof="0" dirty="0"/>
              <a:t>Aanvullen lijst Monumentale Bomen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77DC9-B64A-35D1-EE1C-5E2AA0C73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00110"/>
          </a:xfrm>
        </p:spPr>
        <p:txBody>
          <a:bodyPr>
            <a:normAutofit lnSpcReduction="10000"/>
          </a:bodyPr>
          <a:lstStyle/>
          <a:p>
            <a:r>
              <a:rPr lang="nl-NL" noProof="0" dirty="0"/>
              <a:t>Praktisch toepasbare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78765-DCD3-9EDA-40F1-F2FDCD521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00748"/>
            <a:ext cx="5157787" cy="3888915"/>
          </a:xfrm>
        </p:spPr>
        <p:txBody>
          <a:bodyPr>
            <a:normAutofit fontScale="92500" lnSpcReduction="10000"/>
          </a:bodyPr>
          <a:lstStyle/>
          <a:p>
            <a:r>
              <a:rPr lang="nl-NL" sz="1700" noProof="0" dirty="0"/>
              <a:t>Vormt de boom een herkenningspunt in de buurt?</a:t>
            </a:r>
          </a:p>
          <a:p>
            <a:r>
              <a:rPr lang="nl-NL" sz="1700" noProof="0" dirty="0"/>
              <a:t>Is het een herinneringsboom (met markering)?</a:t>
            </a:r>
          </a:p>
          <a:p>
            <a:r>
              <a:rPr lang="nl-NL" sz="1700" noProof="0" dirty="0"/>
              <a:t>Is er een directe link met een kunstwerk naast of om de boom?</a:t>
            </a:r>
          </a:p>
          <a:p>
            <a:r>
              <a:rPr lang="nl-NL" sz="1700" noProof="0" dirty="0"/>
              <a:t>Accentueert de boom een karakteristieke structuur?</a:t>
            </a:r>
          </a:p>
          <a:p>
            <a:pPr marL="0" indent="0">
              <a:buNone/>
            </a:pPr>
            <a:endParaRPr lang="nl-NL" sz="1700" noProof="0" dirty="0"/>
          </a:p>
          <a:p>
            <a:pPr marL="0" indent="0">
              <a:buNone/>
            </a:pPr>
            <a:r>
              <a:rPr lang="nl-NL" sz="1700" noProof="0" dirty="0"/>
              <a:t>Als aan één van de criteria is voldaan:</a:t>
            </a:r>
          </a:p>
          <a:p>
            <a:r>
              <a:rPr lang="nl-NL" sz="1700" noProof="0" dirty="0"/>
              <a:t>Staat de boom in openbaar gebied?</a:t>
            </a:r>
          </a:p>
          <a:p>
            <a:r>
              <a:rPr lang="nl-NL" sz="1700" noProof="0" dirty="0"/>
              <a:t>Zo nee, is de boom volledig zichtbaar?*</a:t>
            </a:r>
          </a:p>
          <a:p>
            <a:pPr marL="0" indent="0">
              <a:buNone/>
            </a:pPr>
            <a:endParaRPr lang="nl-NL" sz="1700" noProof="0" dirty="0"/>
          </a:p>
          <a:p>
            <a:pPr marL="0" indent="0">
              <a:buNone/>
            </a:pPr>
            <a:r>
              <a:rPr lang="nl-NL" sz="1500" dirty="0"/>
              <a:t>* Hier past een praktische invulling: </a:t>
            </a:r>
            <a:br>
              <a:rPr lang="nl-NL" sz="1500" dirty="0"/>
            </a:br>
            <a:r>
              <a:rPr lang="nl-NL" sz="1500" dirty="0"/>
              <a:t>Een kandidaat monumentale boom die volledig zichtbaar is behalve 2 m stam vanwege een heg of schutting voldoet.</a:t>
            </a:r>
          </a:p>
          <a:p>
            <a:pPr marL="0" indent="0">
              <a:buNone/>
            </a:pPr>
            <a:endParaRPr lang="nl-NL" sz="1800" noProof="0" dirty="0"/>
          </a:p>
          <a:p>
            <a:endParaRPr lang="nl-NL" sz="1800" noProof="0" dirty="0"/>
          </a:p>
          <a:p>
            <a:endParaRPr lang="nl-NL" sz="1800" noProof="0" dirty="0"/>
          </a:p>
          <a:p>
            <a:pPr marL="0" indent="0">
              <a:buNone/>
            </a:pPr>
            <a:endParaRPr lang="nl-NL" sz="1800" noProof="0" dirty="0"/>
          </a:p>
          <a:p>
            <a:endParaRPr lang="nl-NL" sz="1800" noProof="0" dirty="0"/>
          </a:p>
          <a:p>
            <a:endParaRPr lang="nl-NL" sz="18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A54B9C-F1FD-A660-E272-885705460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00110"/>
          </a:xfrm>
        </p:spPr>
        <p:txBody>
          <a:bodyPr>
            <a:normAutofit lnSpcReduction="10000"/>
          </a:bodyPr>
          <a:lstStyle/>
          <a:p>
            <a:r>
              <a:rPr lang="nl-NL" noProof="0" dirty="0"/>
              <a:t>Aanpak en Planning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90F0D3-F666-8E61-D4CD-6EA17DF5ED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8468" y="2300748"/>
            <a:ext cx="5183188" cy="3684588"/>
          </a:xfrm>
        </p:spPr>
        <p:txBody>
          <a:bodyPr>
            <a:normAutofit fontScale="92500" lnSpcReduction="10000"/>
          </a:bodyPr>
          <a:lstStyle/>
          <a:p>
            <a:r>
              <a:rPr lang="nl-NL" sz="1800" noProof="0" dirty="0"/>
              <a:t>Uitnodigen Vrienden &amp; leden Historische Vereniging om 1 of meer buurten te Schouwen (uitvoering in september)</a:t>
            </a:r>
          </a:p>
          <a:p>
            <a:r>
              <a:rPr lang="nl-NL" sz="1800" noProof="0" dirty="0"/>
              <a:t>Filteren en beoordelen inventarisatie Vrienden</a:t>
            </a:r>
            <a:r>
              <a:rPr lang="nl-NL" sz="1800" dirty="0"/>
              <a:t> &amp; Historische Vereniging</a:t>
            </a:r>
            <a:r>
              <a:rPr lang="nl-NL" sz="1800" noProof="0" dirty="0"/>
              <a:t> door Bomenridders (oktober)</a:t>
            </a:r>
          </a:p>
          <a:p>
            <a:r>
              <a:rPr lang="nl-NL" sz="1800" noProof="0" dirty="0"/>
              <a:t>Particuliere bomen</a:t>
            </a:r>
            <a:br>
              <a:rPr lang="nl-NL" sz="1800" dirty="0"/>
            </a:br>
            <a:r>
              <a:rPr lang="nl-NL" sz="1400" dirty="0"/>
              <a:t>- Eigenaren informeren over mogelijkheden via (sociale) media</a:t>
            </a:r>
            <a:br>
              <a:rPr lang="nl-NL" sz="1400" dirty="0"/>
            </a:br>
            <a:r>
              <a:rPr lang="nl-NL" sz="1400" dirty="0"/>
              <a:t>- Verdere proces aan eigenaar en gemeente</a:t>
            </a:r>
            <a:endParaRPr lang="nl-NL" sz="1400" noProof="0" dirty="0"/>
          </a:p>
          <a:p>
            <a:r>
              <a:rPr lang="nl-NL" sz="1800" noProof="0" dirty="0"/>
              <a:t>Samenstellen document (november)</a:t>
            </a:r>
          </a:p>
          <a:p>
            <a:r>
              <a:rPr lang="nl-NL" sz="1800" noProof="0" dirty="0"/>
              <a:t>Voordragen selectie (eind november)</a:t>
            </a:r>
          </a:p>
        </p:txBody>
      </p:sp>
    </p:spTree>
    <p:extLst>
      <p:ext uri="{BB962C8B-B14F-4D97-AF65-F5344CB8AC3E}">
        <p14:creationId xmlns:p14="http://schemas.microsoft.com/office/powerpoint/2010/main" val="3533561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72B54-0C1D-7E49-6594-6ADAA01B0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E313C-8C34-677F-4749-8D25CA10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44" y="365125"/>
            <a:ext cx="10242755" cy="775417"/>
          </a:xfrm>
        </p:spPr>
        <p:txBody>
          <a:bodyPr>
            <a:noAutofit/>
          </a:bodyPr>
          <a:lstStyle/>
          <a:p>
            <a:r>
              <a:rPr lang="nl-NL" sz="3600" noProof="0" dirty="0"/>
              <a:t>Aanvullen lijst Monumentale Bomen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F9AFB-F32C-BFC2-BDD7-37B4505469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NL" sz="1800" noProof="0" dirty="0"/>
              <a:t>Voorselectie 55 buurten (zie bijgevoegde lijst)</a:t>
            </a:r>
            <a:br>
              <a:rPr lang="nl-NL" sz="1800" dirty="0"/>
            </a:br>
            <a:r>
              <a:rPr lang="nl-NL" sz="1800" dirty="0"/>
              <a:t>Voor een visueel beeld buurtindeling: </a:t>
            </a:r>
            <a:r>
              <a:rPr lang="nl-NL" sz="1300" dirty="0">
                <a:hlinkClick r:id="rId3"/>
              </a:rPr>
              <a:t>https://archief.schiedam.nl/sites/default/files/inline-files/20221220%20NieuweBuurtindeling%20kaart%202.pdf</a:t>
            </a:r>
            <a:endParaRPr lang="nl-NL" sz="1300" noProof="0" dirty="0"/>
          </a:p>
          <a:p>
            <a:r>
              <a:rPr lang="nl-NL" sz="1800" noProof="0" dirty="0"/>
              <a:t>Verzoek om 1 of meer buurten te selecteren en te  inventariseren</a:t>
            </a:r>
          </a:p>
          <a:p>
            <a:pPr lvl="1"/>
            <a:r>
              <a:rPr lang="nl-NL" sz="1400" noProof="0" dirty="0"/>
              <a:t>Tevens bekendmaking via socials</a:t>
            </a:r>
          </a:p>
          <a:p>
            <a:r>
              <a:rPr lang="nl-NL" sz="1800" noProof="0" dirty="0"/>
              <a:t>Per buurt een formulier invullen</a:t>
            </a:r>
          </a:p>
          <a:p>
            <a:r>
              <a:rPr lang="nl-NL" sz="1800" noProof="0" dirty="0"/>
              <a:t>Per boom o.a. vastleggen:</a:t>
            </a:r>
          </a:p>
          <a:p>
            <a:pPr lvl="1"/>
            <a:r>
              <a:rPr lang="nl-NL" sz="1800" noProof="0" dirty="0"/>
              <a:t>Locatie</a:t>
            </a:r>
          </a:p>
          <a:p>
            <a:pPr lvl="1"/>
            <a:r>
              <a:rPr lang="nl-NL" sz="1800" noProof="0" dirty="0"/>
              <a:t>Reden</a:t>
            </a:r>
          </a:p>
          <a:p>
            <a:pPr lvl="1"/>
            <a:r>
              <a:rPr lang="nl-NL" sz="1800" noProof="0" dirty="0"/>
              <a:t>Foto</a:t>
            </a:r>
          </a:p>
          <a:p>
            <a:r>
              <a:rPr lang="nl-NL" sz="1800" noProof="0" dirty="0"/>
              <a:t>Na voltooien buurt: formulier per mail verzenden aan schiedam@debomenridders.nl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648570-EA80-3BA7-34A6-FAB5D8A5A23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noProof="0" dirty="0"/>
              <a:t>Illustratie inventarisatielijst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B20E64-5838-B343-6CDC-F9C4C66C8C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421" y="2450762"/>
            <a:ext cx="5417299" cy="258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47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467</Words>
  <Application>Microsoft Office PowerPoint</Application>
  <PresentationFormat>Widescreen</PresentationFormat>
  <Paragraphs>78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Wingdings</vt:lpstr>
      <vt:lpstr>Office Theme</vt:lpstr>
      <vt:lpstr>Monumentale Bomenlijst Schiedam</vt:lpstr>
      <vt:lpstr>Aanvullen Monumentale Bomenlijst</vt:lpstr>
      <vt:lpstr>Selectiecriteria Monumentale Bomen</vt:lpstr>
      <vt:lpstr>Talenten</vt:lpstr>
      <vt:lpstr>Aanvullen lijst Monumentale Bomen</vt:lpstr>
      <vt:lpstr>Aanvullen lijst Monumentale Bomen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jurriaan steenaert</dc:creator>
  <cp:lastModifiedBy>jurriaan steenaert</cp:lastModifiedBy>
  <cp:revision>40</cp:revision>
  <dcterms:created xsi:type="dcterms:W3CDTF">2025-10-04T15:07:34Z</dcterms:created>
  <dcterms:modified xsi:type="dcterms:W3CDTF">2026-08-27T10:36:25Z</dcterms:modified>
</cp:coreProperties>
</file>